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50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8658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Graph Editor using </a:t>
            </a:r>
            <a:r>
              <a:rPr lang="en-US" sz="4900" b="1" u="sng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Javascript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2588062"/>
            <a:ext cx="7556421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6237C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→  An Interactive Tool to Create, Edit, and              Visualize Graphs and Algorithms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6280190" y="38635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816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996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17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420803"/>
            <a:ext cx="548199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Presented By: Ajay Kumar (CSB22060)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280190" y="7150894"/>
            <a:ext cx="403669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Guided by: Dr. Utpal Sharma</a:t>
            </a:r>
            <a:endParaRPr lang="en-US" sz="24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00B97-62E6-E855-4DFB-4850676BDD2E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958"/>
            <a:ext cx="6336030" cy="768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Demonstration: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1" y="1830229"/>
            <a:ext cx="12852202" cy="5784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5B9D36-A6A4-A3EC-5780-9C6E21AD3A32}"/>
              </a:ext>
            </a:extLst>
          </p:cNvPr>
          <p:cNvSpPr/>
          <p:nvPr/>
        </p:nvSpPr>
        <p:spPr>
          <a:xfrm>
            <a:off x="12835054" y="7794702"/>
            <a:ext cx="1795346" cy="434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317" y="638294"/>
            <a:ext cx="7143512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Testing and Limitations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30317" y="1617583"/>
            <a:ext cx="1671161" cy="1353860"/>
          </a:xfrm>
          <a:prstGeom prst="roundRect">
            <a:avLst>
              <a:gd name="adj" fmla="val 558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15" y="2136219"/>
            <a:ext cx="253246" cy="3164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81501" y="1797606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Successful Testing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481501" y="2215158"/>
            <a:ext cx="1133856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core functionalities, including graph creation, algorithm execution, and data management, passed manual test cases, ensuring reliability and correctness.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2391489" y="2961918"/>
            <a:ext cx="11518583" cy="11430"/>
          </a:xfrm>
          <a:prstGeom prst="roundRect">
            <a:avLst>
              <a:gd name="adj" fmla="val 661778"/>
            </a:avLst>
          </a:prstGeom>
          <a:solidFill>
            <a:srgbClr val="C6BDDA"/>
          </a:solidFill>
          <a:ln/>
        </p:spPr>
      </p:sp>
      <p:sp>
        <p:nvSpPr>
          <p:cNvPr id="8" name="Shape 5"/>
          <p:cNvSpPr/>
          <p:nvPr/>
        </p:nvSpPr>
        <p:spPr>
          <a:xfrm>
            <a:off x="630317" y="3061454"/>
            <a:ext cx="3342442" cy="1353860"/>
          </a:xfrm>
          <a:prstGeom prst="roundRect">
            <a:avLst>
              <a:gd name="adj" fmla="val 558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915" y="3580090"/>
            <a:ext cx="253246" cy="3164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52781" y="3241477"/>
            <a:ext cx="28570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Constraints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152781" y="3659029"/>
            <a:ext cx="966728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Noticeable lag may occur with graphs exceeding 50 nodes or 100 edges due to HTML5 Canvas's pixel-based rendering, which redraws the entire scene on every change.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4062770" y="4405789"/>
            <a:ext cx="9847302" cy="11430"/>
          </a:xfrm>
          <a:prstGeom prst="roundRect">
            <a:avLst>
              <a:gd name="adj" fmla="val 661778"/>
            </a:avLst>
          </a:prstGeom>
          <a:solidFill>
            <a:srgbClr val="C6BDDA"/>
          </a:solidFill>
          <a:ln/>
        </p:spPr>
      </p:sp>
      <p:sp>
        <p:nvSpPr>
          <p:cNvPr id="13" name="Shape 9"/>
          <p:cNvSpPr/>
          <p:nvPr/>
        </p:nvSpPr>
        <p:spPr>
          <a:xfrm>
            <a:off x="630317" y="4505325"/>
            <a:ext cx="5013603" cy="1353860"/>
          </a:xfrm>
          <a:prstGeom prst="roundRect">
            <a:avLst>
              <a:gd name="adj" fmla="val 558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495" y="5023961"/>
            <a:ext cx="253246" cy="3164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23942" y="4685348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Limitations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5823942" y="5102900"/>
            <a:ext cx="799611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Lacks zoom/pan, keyboard navigation, and support for advanced algorithms like A*, Kruskal’s, and Prim’s. Mobile editing is not fully functional due to touch input limitations.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5733931" y="5849660"/>
            <a:ext cx="8176141" cy="11430"/>
          </a:xfrm>
          <a:prstGeom prst="roundRect">
            <a:avLst>
              <a:gd name="adj" fmla="val 661778"/>
            </a:avLst>
          </a:prstGeom>
          <a:solidFill>
            <a:srgbClr val="C6BDDA"/>
          </a:solidFill>
          <a:ln/>
        </p:spPr>
      </p:sp>
      <p:sp>
        <p:nvSpPr>
          <p:cNvPr id="18" name="Shape 13"/>
          <p:cNvSpPr/>
          <p:nvPr/>
        </p:nvSpPr>
        <p:spPr>
          <a:xfrm>
            <a:off x="630317" y="5949196"/>
            <a:ext cx="6684883" cy="1641991"/>
          </a:xfrm>
          <a:prstGeom prst="roundRect">
            <a:avLst>
              <a:gd name="adj" fmla="val 46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076" y="6611898"/>
            <a:ext cx="253246" cy="31646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95223" y="6129218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 Handling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495223" y="6546771"/>
            <a:ext cx="6324838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validation for inputs like edge weights and start node IDs. Some invalid edge cases may not be caught gracefully, potentially leading to visual glitches.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8A5B00-A64D-13CB-4A80-C43FDB07F7A3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568"/>
            <a:ext cx="768429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and Future Scope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082165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Learnings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93790" y="27766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a strong understanding of JavaScript, Canvas API, and DOM manipulation.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17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Learned how to structure modular and maintainable code.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868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practical knowledge of graph algorithms and their implementation.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919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Explored the use of Web Workers for smooth and responsive UI.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970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skills in debugging, UI design, and user interaction handling.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9269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082165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Work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7599521" y="27766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advanced algorithms like A*, Kruskal’s, and Prim’s.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2188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zooming, panning, and better navigation for large graphs.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0239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accessibility with dark mode and keyboard shortcuts.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8290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mobile compatibility and touch support.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2712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exporting graphs as images or PDF.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7134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robust input validation and error handling.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810DBE-1FAE-756E-4066-5DD8C6FA411E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4021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900" dirty="0"/>
          </a:p>
        </p:txBody>
      </p:sp>
      <p:sp>
        <p:nvSpPr>
          <p:cNvPr id="5" name="Text 1"/>
          <p:cNvSpPr/>
          <p:nvPr/>
        </p:nvSpPr>
        <p:spPr>
          <a:xfrm>
            <a:off x="793790" y="1859994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was a great learning experience.
I built a simple and useful tool to understand graph algorithms in an easy and visual way.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299817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helped me improve my coding, problem-solving, and design skills.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546997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3900" dirty="0"/>
          </a:p>
        </p:txBody>
      </p:sp>
      <p:sp>
        <p:nvSpPr>
          <p:cNvPr id="8" name="Text 4"/>
          <p:cNvSpPr/>
          <p:nvPr/>
        </p:nvSpPr>
        <p:spPr>
          <a:xfrm>
            <a:off x="793790" y="5510808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 and support.
I enjoyed working on this project and I’m excited to keep learning and growing.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71264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6545"/>
            <a:ext cx="853880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 and Purpose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the Project?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93790" y="39276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web-based tool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draw, edit, and visualize graphs.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98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using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HTML5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Canvas API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120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users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graph algorithms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through animated step-by-step execution.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33142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Educational Value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7599521" y="39276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to support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and educators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learning graph algorithms easily.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327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an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interface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experimenting with BFS, DFS, Dijkstra, and Bellman-Ford.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378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classroom teaching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self-learning, and demonstration purposes.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0B82E1-7197-AEC7-4B16-A76F6C910A20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661630"/>
            <a:ext cx="93852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 and Existing Limitations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4451390" y="25610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34" y="2582287"/>
            <a:ext cx="374213" cy="4677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88506" y="26389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Definition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5188506" y="3164919"/>
            <a:ext cx="38138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graph theory and algorithms is challenging without visuals.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188506" y="4332923"/>
            <a:ext cx="38138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Learners struggle to understand the how Algorithms works step by step.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85803" y="25610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848" y="2582287"/>
            <a:ext cx="374213" cy="4677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22919" y="2638901"/>
            <a:ext cx="381381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Drawbacks of Existing Systems</a:t>
            </a:r>
            <a:endParaRPr lang="en-US" sz="2450" dirty="0"/>
          </a:p>
        </p:txBody>
      </p:sp>
      <p:sp>
        <p:nvSpPr>
          <p:cNvPr id="12" name="Text 7"/>
          <p:cNvSpPr/>
          <p:nvPr/>
        </p:nvSpPr>
        <p:spPr>
          <a:xfrm>
            <a:off x="10022919" y="3554849"/>
            <a:ext cx="3813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and not user-friendly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022919" y="3997047"/>
            <a:ext cx="3813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Don’t show step-by-step execution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0022919" y="4802148"/>
            <a:ext cx="3813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Often need installation or login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4451390" y="58752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434" y="5896511"/>
            <a:ext cx="374213" cy="46779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188506" y="595312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Solution</a:t>
            </a:r>
            <a:endParaRPr lang="en-US" sz="2450" dirty="0"/>
          </a:p>
        </p:txBody>
      </p:sp>
      <p:sp>
        <p:nvSpPr>
          <p:cNvPr id="18" name="Text 12"/>
          <p:cNvSpPr/>
          <p:nvPr/>
        </p:nvSpPr>
        <p:spPr>
          <a:xfrm>
            <a:off x="5188506" y="6479143"/>
            <a:ext cx="86481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web application allows users to create and manipulate graphs directly in the browser, offering interactive, step-by-step algorithm visualizations with animation controls and real-time statistics.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862E88-1DD7-5E48-B9A3-064473D9A931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20435"/>
            <a:ext cx="6191845" cy="774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787956" y="1732121"/>
            <a:ext cx="4878467" cy="1185863"/>
          </a:xfrm>
          <a:prstGeom prst="roundRect">
            <a:avLst>
              <a:gd name="adj" fmla="val 797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723" y="1964888"/>
            <a:ext cx="441293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Create, drag, and remove nodes and edges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7956" y="3030498"/>
            <a:ext cx="5704046" cy="825698"/>
          </a:xfrm>
          <a:prstGeom prst="roundRect">
            <a:avLst>
              <a:gd name="adj" fmla="val 114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0723" y="3263265"/>
            <a:ext cx="5238512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edge weights using a modal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7956" y="3968710"/>
            <a:ext cx="6529626" cy="825698"/>
          </a:xfrm>
          <a:prstGeom prst="roundRect">
            <a:avLst>
              <a:gd name="adj" fmla="val 114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0723" y="4201478"/>
            <a:ext cx="60640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Toggle between directed and undirected graphs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7956" y="4906923"/>
            <a:ext cx="7355205" cy="825698"/>
          </a:xfrm>
          <a:prstGeom prst="roundRect">
            <a:avLst>
              <a:gd name="adj" fmla="val 114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0723" y="5139690"/>
            <a:ext cx="688967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Undo actions, reset canvas, save/load graphs as JSON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956" y="5845135"/>
            <a:ext cx="8180784" cy="825698"/>
          </a:xfrm>
          <a:prstGeom prst="roundRect">
            <a:avLst>
              <a:gd name="adj" fmla="val 114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0723" y="6077903"/>
            <a:ext cx="7715250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algorithms: BFS, DFS, Dijkstra’s, Bellman-Ford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7956" y="6783348"/>
            <a:ext cx="9006364" cy="825698"/>
          </a:xfrm>
          <a:prstGeom prst="roundRect">
            <a:avLst>
              <a:gd name="adj" fmla="val 114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0723" y="7016115"/>
            <a:ext cx="854082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Animated step-by-step execution with real-time stats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29244" y="986195"/>
            <a:ext cx="9269254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 used &amp; System  Architecture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4429244" y="2074783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83" y="2095440"/>
            <a:ext cx="363736" cy="4547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45643" y="2150507"/>
            <a:ext cx="224313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HTML5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5145643" y="2661642"/>
            <a:ext cx="2243138" cy="1763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the basic structure of the web page, including the canvas element for rendering graphs.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664291" y="2074783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430" y="2095440"/>
            <a:ext cx="363736" cy="4547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80690" y="2150507"/>
            <a:ext cx="2243138" cy="757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CSS &amp; Bootstrap</a:t>
            </a:r>
            <a:endParaRPr lang="en-US" sz="2350" dirty="0"/>
          </a:p>
        </p:txBody>
      </p:sp>
      <p:sp>
        <p:nvSpPr>
          <p:cNvPr id="11" name="Text 6"/>
          <p:cNvSpPr/>
          <p:nvPr/>
        </p:nvSpPr>
        <p:spPr>
          <a:xfrm>
            <a:off x="8380690" y="3040499"/>
            <a:ext cx="2243138" cy="246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styling, layout, responsiveness, and consistent UI elements, ensuring a modern and clean interface.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10899338" y="2074783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5478" y="2095440"/>
            <a:ext cx="363736" cy="4547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615738" y="2150507"/>
            <a:ext cx="224313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JavaScript</a:t>
            </a:r>
            <a:endParaRPr lang="en-US" sz="2350" dirty="0"/>
          </a:p>
        </p:txBody>
      </p:sp>
      <p:sp>
        <p:nvSpPr>
          <p:cNvPr id="15" name="Text 9"/>
          <p:cNvSpPr/>
          <p:nvPr/>
        </p:nvSpPr>
        <p:spPr>
          <a:xfrm>
            <a:off x="11615738" y="2661642"/>
            <a:ext cx="2243138" cy="246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all business logic for user interaction, graph operations, rendering, and animations, making the tool interactive.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4429244" y="5950863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383" y="5971520"/>
            <a:ext cx="363736" cy="4547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145643" y="6026587"/>
            <a:ext cx="303180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Worker</a:t>
            </a:r>
            <a:endParaRPr lang="en-US" sz="2350" dirty="0"/>
          </a:p>
        </p:txBody>
      </p:sp>
      <p:sp>
        <p:nvSpPr>
          <p:cNvPr id="19" name="Text 12"/>
          <p:cNvSpPr/>
          <p:nvPr/>
        </p:nvSpPr>
        <p:spPr>
          <a:xfrm>
            <a:off x="5145643" y="6537722"/>
            <a:ext cx="8713113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Offloads computationally intensive algorithms to a background thread, ensuring the UI remains responsive and preventing freezing.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FCC081-8AF6-67F3-D42F-FAB890506230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794" y="933450"/>
            <a:ext cx="7018496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Scope and Feasibility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62794" y="1887617"/>
            <a:ext cx="7791212" cy="1777008"/>
          </a:xfrm>
          <a:prstGeom prst="roundRect">
            <a:avLst>
              <a:gd name="adj" fmla="val 45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3653" y="2088475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Scope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363653" y="2536508"/>
            <a:ext cx="7389495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focuses on building a user-friendly graph editor with major algorithm visualizations, graph saving/loading, and responsive design for desktop. It's ideal for educational purposes, bridging theory and practice.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62794" y="3857863"/>
            <a:ext cx="7791212" cy="1777008"/>
          </a:xfrm>
          <a:prstGeom prst="roundRect">
            <a:avLst>
              <a:gd name="adj" fmla="val 45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63653" y="4058722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Feasibility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363653" y="4506754"/>
            <a:ext cx="7389495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Achievable with standard web technologies (HTML5, JavaScript, Canvas API, Web Worker). JavaScript handles logic, Canvas draws graphics, and Web Worker prevents UI freezing during complex algorithm execution.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2794" y="5828109"/>
            <a:ext cx="7791212" cy="1467922"/>
          </a:xfrm>
          <a:prstGeom prst="roundRect">
            <a:avLst>
              <a:gd name="adj" fmla="val 553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63653" y="6028968"/>
            <a:ext cx="279499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Operational Feasibility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363653" y="6477000"/>
            <a:ext cx="7389495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design for students and teachers, with no complicated setup or installation, making it easy to use and manage.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C3B00B-7DFE-5EBB-A7F8-4B5905AE0082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737592"/>
            <a:ext cx="8009573" cy="712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Analysis and Data 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5329" y="4856202"/>
            <a:ext cx="13179743" cy="22860"/>
          </a:xfrm>
          <a:prstGeom prst="roundRect">
            <a:avLst>
              <a:gd name="adj" fmla="val 380782"/>
            </a:avLst>
          </a:prstGeom>
          <a:solidFill>
            <a:srgbClr val="C6BDDA"/>
          </a:solidFill>
          <a:ln/>
        </p:spPr>
      </p:sp>
      <p:sp>
        <p:nvSpPr>
          <p:cNvPr id="4" name="Shape 2"/>
          <p:cNvSpPr/>
          <p:nvPr/>
        </p:nvSpPr>
        <p:spPr>
          <a:xfrm>
            <a:off x="2264212" y="4234458"/>
            <a:ext cx="22860" cy="621744"/>
          </a:xfrm>
          <a:prstGeom prst="roundRect">
            <a:avLst>
              <a:gd name="adj" fmla="val 380782"/>
            </a:avLst>
          </a:prstGeom>
          <a:solidFill>
            <a:srgbClr val="C6BDDA"/>
          </a:solidFill>
          <a:ln/>
        </p:spPr>
      </p:sp>
      <p:sp>
        <p:nvSpPr>
          <p:cNvPr id="5" name="Shape 3"/>
          <p:cNvSpPr/>
          <p:nvPr/>
        </p:nvSpPr>
        <p:spPr>
          <a:xfrm>
            <a:off x="2042517" y="462307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68" y="4642485"/>
            <a:ext cx="341948" cy="42743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2498" y="2220516"/>
            <a:ext cx="2686288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Interaction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32498" y="2700933"/>
            <a:ext cx="2686288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interact by clicking buttons or entering data, such as adding nodes or selecting algorithms.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943945" y="4856202"/>
            <a:ext cx="22860" cy="621744"/>
          </a:xfrm>
          <a:prstGeom prst="roundRect">
            <a:avLst>
              <a:gd name="adj" fmla="val 380782"/>
            </a:avLst>
          </a:prstGeom>
          <a:solidFill>
            <a:srgbClr val="C6BDDA"/>
          </a:solidFill>
          <a:ln/>
        </p:spPr>
      </p:sp>
      <p:sp>
        <p:nvSpPr>
          <p:cNvPr id="10" name="Shape 7"/>
          <p:cNvSpPr/>
          <p:nvPr/>
        </p:nvSpPr>
        <p:spPr>
          <a:xfrm>
            <a:off x="3722251" y="462307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402" y="4642485"/>
            <a:ext cx="341948" cy="42743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612231" y="5685115"/>
            <a:ext cx="268640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Handling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2612231" y="6165533"/>
            <a:ext cx="2686407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captures user actions and directs them to the appropriate program component.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5623798" y="4234458"/>
            <a:ext cx="22860" cy="621744"/>
          </a:xfrm>
          <a:prstGeom prst="roundRect">
            <a:avLst>
              <a:gd name="adj" fmla="val 380782"/>
            </a:avLst>
          </a:prstGeom>
          <a:solidFill>
            <a:srgbClr val="C6BDDA"/>
          </a:solidFill>
          <a:ln/>
        </p:spPr>
      </p:sp>
      <p:sp>
        <p:nvSpPr>
          <p:cNvPr id="15" name="Shape 11"/>
          <p:cNvSpPr/>
          <p:nvPr/>
        </p:nvSpPr>
        <p:spPr>
          <a:xfrm>
            <a:off x="5402104" y="462307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254" y="4642485"/>
            <a:ext cx="341948" cy="42743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292084" y="2552105"/>
            <a:ext cx="268640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Graph Management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4292084" y="3032522"/>
            <a:ext cx="2686407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graph structure (nodes and edges) is updated and stored based on user input.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303651" y="4856202"/>
            <a:ext cx="22860" cy="621744"/>
          </a:xfrm>
          <a:prstGeom prst="roundRect">
            <a:avLst>
              <a:gd name="adj" fmla="val 380782"/>
            </a:avLst>
          </a:prstGeom>
          <a:solidFill>
            <a:srgbClr val="C6BDDA"/>
          </a:solidFill>
          <a:ln/>
        </p:spPr>
      </p:sp>
      <p:sp>
        <p:nvSpPr>
          <p:cNvPr id="20" name="Shape 15"/>
          <p:cNvSpPr/>
          <p:nvPr/>
        </p:nvSpPr>
        <p:spPr>
          <a:xfrm>
            <a:off x="7081957" y="462307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107" y="4642485"/>
            <a:ext cx="341948" cy="42743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971937" y="5685115"/>
            <a:ext cx="268640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File Operations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5971937" y="6165533"/>
            <a:ext cx="2686407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save or load graphs using the integrated file manager.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8983504" y="4234458"/>
            <a:ext cx="22860" cy="621744"/>
          </a:xfrm>
          <a:prstGeom prst="roundRect">
            <a:avLst>
              <a:gd name="adj" fmla="val 380782"/>
            </a:avLst>
          </a:prstGeom>
          <a:solidFill>
            <a:srgbClr val="C6BDDA"/>
          </a:solidFill>
          <a:ln/>
        </p:spPr>
      </p:sp>
      <p:sp>
        <p:nvSpPr>
          <p:cNvPr id="25" name="Shape 19"/>
          <p:cNvSpPr/>
          <p:nvPr/>
        </p:nvSpPr>
        <p:spPr>
          <a:xfrm>
            <a:off x="8761809" y="462307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3960" y="4642485"/>
            <a:ext cx="341948" cy="427434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51790" y="1864400"/>
            <a:ext cx="2686407" cy="71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 Execution</a:t>
            </a:r>
            <a:endParaRPr lang="en-US" sz="2200" dirty="0"/>
          </a:p>
        </p:txBody>
      </p:sp>
      <p:sp>
        <p:nvSpPr>
          <p:cNvPr id="28" name="Text 21"/>
          <p:cNvSpPr/>
          <p:nvPr/>
        </p:nvSpPr>
        <p:spPr>
          <a:xfrm>
            <a:off x="7651790" y="2700933"/>
            <a:ext cx="2686407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Selected algorithms process the graph in the background, ensuring smooth UI performance.</a:t>
            </a:r>
            <a:endParaRPr lang="en-US" sz="1600" dirty="0"/>
          </a:p>
        </p:txBody>
      </p:sp>
      <p:sp>
        <p:nvSpPr>
          <p:cNvPr id="29" name="Shape 22"/>
          <p:cNvSpPr/>
          <p:nvPr/>
        </p:nvSpPr>
        <p:spPr>
          <a:xfrm>
            <a:off x="10663357" y="4856202"/>
            <a:ext cx="22860" cy="621744"/>
          </a:xfrm>
          <a:prstGeom prst="roundRect">
            <a:avLst>
              <a:gd name="adj" fmla="val 380782"/>
            </a:avLst>
          </a:prstGeom>
          <a:solidFill>
            <a:srgbClr val="C6BDDA"/>
          </a:solidFill>
          <a:ln/>
        </p:spPr>
      </p:sp>
      <p:sp>
        <p:nvSpPr>
          <p:cNvPr id="30" name="Shape 23"/>
          <p:cNvSpPr/>
          <p:nvPr/>
        </p:nvSpPr>
        <p:spPr>
          <a:xfrm>
            <a:off x="10441662" y="462307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3813" y="4642485"/>
            <a:ext cx="341948" cy="427434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9331643" y="5685115"/>
            <a:ext cx="268640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Canvas Rendering</a:t>
            </a:r>
            <a:endParaRPr lang="en-US" sz="2200" dirty="0"/>
          </a:p>
        </p:txBody>
      </p:sp>
      <p:sp>
        <p:nvSpPr>
          <p:cNvPr id="33" name="Text 25"/>
          <p:cNvSpPr/>
          <p:nvPr/>
        </p:nvSpPr>
        <p:spPr>
          <a:xfrm>
            <a:off x="9331643" y="6165533"/>
            <a:ext cx="2686407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graph and algorithm steps are visually drawn on the canvas.</a:t>
            </a:r>
            <a:endParaRPr lang="en-US" sz="1600" dirty="0"/>
          </a:p>
        </p:txBody>
      </p:sp>
      <p:sp>
        <p:nvSpPr>
          <p:cNvPr id="34" name="Shape 26"/>
          <p:cNvSpPr/>
          <p:nvPr/>
        </p:nvSpPr>
        <p:spPr>
          <a:xfrm>
            <a:off x="12343209" y="4234458"/>
            <a:ext cx="22860" cy="621744"/>
          </a:xfrm>
          <a:prstGeom prst="roundRect">
            <a:avLst>
              <a:gd name="adj" fmla="val 380782"/>
            </a:avLst>
          </a:prstGeom>
          <a:solidFill>
            <a:srgbClr val="C6BDDA"/>
          </a:solidFill>
          <a:ln/>
        </p:spPr>
      </p:sp>
      <p:sp>
        <p:nvSpPr>
          <p:cNvPr id="35" name="Shape 27"/>
          <p:cNvSpPr/>
          <p:nvPr/>
        </p:nvSpPr>
        <p:spPr>
          <a:xfrm>
            <a:off x="12121515" y="462307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3666" y="4642485"/>
            <a:ext cx="341948" cy="427434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11011495" y="2220516"/>
            <a:ext cx="268640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 Display</a:t>
            </a:r>
            <a:endParaRPr lang="en-US" sz="2200" dirty="0"/>
          </a:p>
        </p:txBody>
      </p:sp>
      <p:sp>
        <p:nvSpPr>
          <p:cNvPr id="38" name="Text 29"/>
          <p:cNvSpPr/>
          <p:nvPr/>
        </p:nvSpPr>
        <p:spPr>
          <a:xfrm>
            <a:off x="11011495" y="2700933"/>
            <a:ext cx="2686407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results, messages, and graph statistics are presented in the output panel.</a:t>
            </a:r>
            <a:endParaRPr lang="en-US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D70D08-2592-7DD8-FEDA-2265034BE629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563166"/>
            <a:ext cx="3912632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DFD (Data Flow Diagram)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5" y="1446371"/>
            <a:ext cx="4386143" cy="533816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635" y="1446371"/>
            <a:ext cx="7123390" cy="6563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A14C76-9E1A-AF02-D91B-A821C5E24CE7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3599"/>
            <a:ext cx="1107376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 Design and Implementation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406848"/>
            <a:ext cx="64080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41282"/>
            <a:ext cx="38046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Breadth-First Search (BFS)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028224" y="316730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level-order traversal using a queue to find the shortest path in unweighted graphs.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406848"/>
            <a:ext cx="64080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264128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Dijkstra’s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663101" y="316730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Finds the shortest path from a source node to all other nodes in graphs with non-negative weights.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354354"/>
            <a:ext cx="64080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588788"/>
            <a:ext cx="355734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Depth-First Search (DFS)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1028224" y="511480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Explores paths by going as deep as possible before backtracking, using recursive or stack-based traversal.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354354"/>
            <a:ext cx="64080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588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Bellman-Ford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7663101" y="511480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Finds shortest paths in graphs with negative weights and detects negative-weight cycles.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3301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algorithms are implemented in a Web Worker to ensure a smooth user experience by avoiding UI blocking. Each step is visualized using colour changes and arrows, with animation controls for user interaction.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6EFE04-022D-75EA-3AB6-15223053E61C}"/>
              </a:ext>
            </a:extLst>
          </p:cNvPr>
          <p:cNvSpPr/>
          <p:nvPr/>
        </p:nvSpPr>
        <p:spPr>
          <a:xfrm>
            <a:off x="12734693" y="7540824"/>
            <a:ext cx="1895707" cy="688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1005</Words>
  <Application>Microsoft Office PowerPoint</Application>
  <PresentationFormat>Custom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Ajay kumar</cp:lastModifiedBy>
  <cp:revision>3</cp:revision>
  <dcterms:created xsi:type="dcterms:W3CDTF">2025-05-29T21:28:51Z</dcterms:created>
  <dcterms:modified xsi:type="dcterms:W3CDTF">2025-05-30T06:06:32Z</dcterms:modified>
</cp:coreProperties>
</file>